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85" r:id="rId2"/>
    <p:sldId id="286" r:id="rId3"/>
    <p:sldId id="287" r:id="rId4"/>
    <p:sldId id="294" r:id="rId5"/>
    <p:sldId id="295" r:id="rId6"/>
    <p:sldId id="290" r:id="rId7"/>
    <p:sldId id="291" r:id="rId8"/>
    <p:sldId id="288" r:id="rId9"/>
    <p:sldId id="289" r:id="rId10"/>
    <p:sldId id="292" r:id="rId11"/>
    <p:sldId id="293" r:id="rId12"/>
    <p:sldId id="296" r:id="rId13"/>
    <p:sldId id="297" r:id="rId14"/>
    <p:sldId id="298" r:id="rId15"/>
    <p:sldId id="299" r:id="rId16"/>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4" autoAdjust="0"/>
    <p:restoredTop sz="94697" autoAdjust="0"/>
  </p:normalViewPr>
  <p:slideViewPr>
    <p:cSldViewPr snapToGrid="0" snapToObjects="1">
      <p:cViewPr varScale="1">
        <p:scale>
          <a:sx n="103" d="100"/>
          <a:sy n="103" d="100"/>
        </p:scale>
        <p:origin x="51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0A6B0C-1670-994B-A6F9-4834C64F15C8}" type="datetime1">
              <a:rPr lang="it-IT" smtClean="0"/>
              <a:t>07/02/2017</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35005FE-4F5C-B248-B842-6C92CCBDEB9E}" type="slidenum">
              <a:rPr lang="it-IT" smtClean="0"/>
              <a:t>‹N›</a:t>
            </a:fld>
            <a:endParaRPr lang="it-IT"/>
          </a:p>
        </p:txBody>
      </p:sp>
    </p:spTree>
    <p:extLst>
      <p:ext uri="{BB962C8B-B14F-4D97-AF65-F5344CB8AC3E}">
        <p14:creationId xmlns:p14="http://schemas.microsoft.com/office/powerpoint/2010/main" val="10261942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E036D-CE06-4348-8D03-581F7034C702}" type="datetime1">
              <a:rPr lang="it-IT" smtClean="0"/>
              <a:t>07/02/2017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D42119-E5B1-494F-AA9F-45C5B34B1004}" type="slidenum">
              <a:rPr lang="it-IT" smtClean="0"/>
              <a:t>‹N›</a:t>
            </a:fld>
            <a:endParaRPr lang="it-IT"/>
          </a:p>
        </p:txBody>
      </p:sp>
    </p:spTree>
    <p:extLst>
      <p:ext uri="{BB962C8B-B14F-4D97-AF65-F5344CB8AC3E}">
        <p14:creationId xmlns:p14="http://schemas.microsoft.com/office/powerpoint/2010/main" val="16814140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4542547-CBC3-4A4E-BCFE-5AFE1EE30902}"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18394183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F4D5626-51E8-9C4F-A107-4B64610D6959}"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37156453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00B576-89FD-B240-A3BC-83A3FC6B0580}"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12810650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CBACBF7-E5A8-9B47-95AC-FE3EDE244377}"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21415574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3037D490-A73B-3447-97DE-A7A6B61636F9}" type="datetime1">
              <a:rPr lang="it-IT" smtClean="0"/>
              <a:t>07/02/2017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22577757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B46E514-29FE-E84D-8CEC-EC3498D5CACF}" type="datetime1">
              <a:rPr lang="it-IT" smtClean="0"/>
              <a:t>07/02/2017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11605001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9410BD-A1A3-F849-AEC5-0CF56EDF57C9}" type="datetime1">
              <a:rPr lang="it-IT" smtClean="0"/>
              <a:t>07/02/2017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36627176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5EB85212-8C95-8D43-A67A-278EC227872C}" type="datetime1">
              <a:rPr lang="it-IT" smtClean="0"/>
              <a:t>07/02/2017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11204982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176FBF5-E679-FB48-A15A-029D411A2061}" type="datetime1">
              <a:rPr lang="it-IT" smtClean="0"/>
              <a:t>07/02/2017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4034955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2A291D0A-7071-354C-A419-99FE545DDB18}" type="datetime1">
              <a:rPr lang="it-IT" smtClean="0"/>
              <a:t>07/02/2017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4440683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2343722-952E-F040-A695-F65C5F209BC8}" type="datetime1">
              <a:rPr lang="it-IT" smtClean="0"/>
              <a:t>07/02/2017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7F7C672-CE85-B645-9065-0D02B2288966}" type="slidenum">
              <a:rPr lang="it-IT" smtClean="0"/>
              <a:t>‹N›</a:t>
            </a:fld>
            <a:endParaRPr lang="it-IT"/>
          </a:p>
        </p:txBody>
      </p:sp>
    </p:spTree>
    <p:extLst>
      <p:ext uri="{BB962C8B-B14F-4D97-AF65-F5344CB8AC3E}">
        <p14:creationId xmlns:p14="http://schemas.microsoft.com/office/powerpoint/2010/main" val="22736341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64B81-3C20-F749-A0B7-A081C8F76797}" type="datetime1">
              <a:rPr lang="it-IT" smtClean="0"/>
              <a:t>07/02/2017</a:t>
            </a:fld>
            <a:endParaRPr lang="it-IT"/>
          </a:p>
        </p:txBody>
      </p:sp>
      <p:sp>
        <p:nvSpPr>
          <p:cNvPr id="5" name="Segnaposto piè di pagina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7C672-CE85-B645-9065-0D02B2288966}" type="slidenum">
              <a:rPr lang="it-IT" smtClean="0"/>
              <a:t>‹N›</a:t>
            </a:fld>
            <a:endParaRPr lang="it-IT"/>
          </a:p>
        </p:txBody>
      </p:sp>
    </p:spTree>
    <p:extLst>
      <p:ext uri="{BB962C8B-B14F-4D97-AF65-F5344CB8AC3E}">
        <p14:creationId xmlns:p14="http://schemas.microsoft.com/office/powerpoint/2010/main" val="273032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ov"/><Relationship Id="rId1" Type="http://schemas.microsoft.com/office/2007/relationships/media" Target="../media/media7.mov"/><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alphaModFix amt="80000"/>
          </a:blip>
          <a:stretch>
            <a:fillRect/>
          </a:stretch>
        </p:blipFill>
        <p:spPr>
          <a:xfrm>
            <a:off x="131233" y="1053503"/>
            <a:ext cx="8915400" cy="4559300"/>
          </a:xfrm>
          <a:prstGeom prst="rect">
            <a:avLst/>
          </a:prstGeom>
        </p:spPr>
      </p:pic>
      <p:sp>
        <p:nvSpPr>
          <p:cNvPr id="5" name="Titolo 1"/>
          <p:cNvSpPr txBox="1">
            <a:spLocks/>
          </p:cNvSpPr>
          <p:nvPr/>
        </p:nvSpPr>
        <p:spPr>
          <a:xfrm>
            <a:off x="1210733" y="1268807"/>
            <a:ext cx="672253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3200" b="1" i="1" dirty="0" smtClean="0">
                <a:latin typeface="Book Antiqua"/>
                <a:cs typeface="Book Antiqua"/>
              </a:rPr>
              <a:t>Esercitazioni in Orizzontale lontano dalla porta, scivolamenti</a:t>
            </a:r>
          </a:p>
        </p:txBody>
      </p:sp>
      <p:sp>
        <p:nvSpPr>
          <p:cNvPr id="2" name="Titolo 1"/>
          <p:cNvSpPr>
            <a:spLocks noGrp="1"/>
          </p:cNvSpPr>
          <p:nvPr>
            <p:ph type="title"/>
          </p:nvPr>
        </p:nvSpPr>
        <p:spPr>
          <a:xfrm>
            <a:off x="5266265" y="4283872"/>
            <a:ext cx="3623734" cy="673629"/>
          </a:xfrm>
        </p:spPr>
        <p:txBody>
          <a:bodyPr>
            <a:normAutofit/>
          </a:bodyPr>
          <a:lstStyle/>
          <a:p>
            <a:r>
              <a:rPr lang="it-IT" sz="3200" b="1" i="1" dirty="0" smtClean="0">
                <a:latin typeface="Book Antiqua"/>
                <a:cs typeface="Book Antiqua"/>
              </a:rPr>
              <a:t>Capitolo 2</a:t>
            </a:r>
            <a:endParaRPr lang="it-IT" sz="3200" b="1" i="1" dirty="0">
              <a:latin typeface="Book Antiqua"/>
              <a:cs typeface="Book Antiqua"/>
            </a:endParaRPr>
          </a:p>
        </p:txBody>
      </p:sp>
      <p:sp>
        <p:nvSpPr>
          <p:cNvPr id="3" name="Segnaposto numero diapositiva 2"/>
          <p:cNvSpPr>
            <a:spLocks noGrp="1"/>
          </p:cNvSpPr>
          <p:nvPr>
            <p:ph type="sldNum" sz="quarter" idx="12"/>
          </p:nvPr>
        </p:nvSpPr>
        <p:spPr/>
        <p:txBody>
          <a:bodyPr/>
          <a:lstStyle/>
          <a:p>
            <a:fld id="{47F7C672-CE85-B645-9065-0D02B2288966}" type="slidenum">
              <a:rPr lang="it-IT" smtClean="0"/>
              <a:t>1</a:t>
            </a:fld>
            <a:endParaRPr lang="it-IT"/>
          </a:p>
        </p:txBody>
      </p:sp>
    </p:spTree>
    <p:extLst>
      <p:ext uri="{BB962C8B-B14F-4D97-AF65-F5344CB8AC3E}">
        <p14:creationId xmlns:p14="http://schemas.microsoft.com/office/powerpoint/2010/main" val="21495781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5ª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832068"/>
            <a:ext cx="8229600" cy="17081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None/>
            </a:pPr>
            <a:r>
              <a:rPr lang="it-IT" sz="1300" dirty="0" smtClean="0">
                <a:latin typeface="Book Antiqua"/>
                <a:cs typeface="Book Antiqua"/>
              </a:rPr>
              <a:t>In questo video viene riproposta la stessa esercitazione a uno stato avanzato di conoscenza da parte dei difensori.</a:t>
            </a:r>
          </a:p>
          <a:p>
            <a:pPr marL="0" indent="180000" algn="just">
              <a:spcBef>
                <a:spcPts val="0"/>
              </a:spcBef>
              <a:buNone/>
            </a:pPr>
            <a:r>
              <a:rPr lang="it-IT" sz="1300" dirty="0" smtClean="0">
                <a:latin typeface="Book Antiqua"/>
                <a:cs typeface="Book Antiqua"/>
              </a:rPr>
              <a:t>Si nota chiaramente che la velocità dell’esercitazione è molto alta, in più viene inserito l’avversario che attacca l’area e il centrocampista centrale che, come spiegato nelle precedenti proposte, viene spesso inserito nelle esercitazioni della linea difensiva visto che in fase di non possesso rappresenta una presenza importante nella riconquista della palla.</a:t>
            </a: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smtClean="0">
                <a:latin typeface="Book Antiqua"/>
                <a:cs typeface="Book Antiqua"/>
              </a:rPr>
              <a:t>Scivolamento orizzontale 1-2-5 profondo </a:t>
            </a:r>
          </a:p>
          <a:p>
            <a:pPr marL="0" indent="0" algn="ctr">
              <a:buNone/>
            </a:pPr>
            <a:r>
              <a:rPr lang="it-IT" sz="2400" i="1" u="sng" dirty="0" smtClean="0">
                <a:latin typeface="Book Antiqua"/>
                <a:cs typeface="Book Antiqua"/>
              </a:rPr>
              <a:t>con vertice e avversari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10</a:t>
            </a:fld>
            <a:endParaRPr lang="it-IT"/>
          </a:p>
        </p:txBody>
      </p:sp>
      <p:pic>
        <p:nvPicPr>
          <p:cNvPr id="6" name="Immagine 5" descr="Untitled.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90259" y="2049604"/>
            <a:ext cx="6163482" cy="2733393"/>
          </a:xfrm>
          <a:prstGeom prst="rect">
            <a:avLst/>
          </a:prstGeom>
        </p:spPr>
      </p:pic>
    </p:spTree>
    <p:extLst>
      <p:ext uri="{BB962C8B-B14F-4D97-AF65-F5344CB8AC3E}">
        <p14:creationId xmlns:p14="http://schemas.microsoft.com/office/powerpoint/2010/main" val="21430411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Scivolamento orizzontale 1-2-5 profondo </a:t>
            </a:r>
          </a:p>
          <a:p>
            <a:pPr marL="0" indent="0" algn="ctr">
              <a:buNone/>
            </a:pPr>
            <a:r>
              <a:rPr lang="it-IT" sz="2400" i="1" u="sng" dirty="0">
                <a:latin typeface="Book Antiqua"/>
                <a:cs typeface="Book Antiqua"/>
              </a:rPr>
              <a:t>con vertice e avversari </a:t>
            </a:r>
            <a:endParaRPr lang="it-IT" sz="2800" i="1" u="sng" dirty="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11</a:t>
            </a:fld>
            <a:endParaRPr lang="it-IT"/>
          </a:p>
        </p:txBody>
      </p:sp>
      <p:pic>
        <p:nvPicPr>
          <p:cNvPr id="5" name="scivolamento 1-2-5 con vertice e attaccanti.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8862301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6</a:t>
            </a:r>
            <a:r>
              <a:rPr lang="it-IT" sz="2000" dirty="0">
                <a:solidFill>
                  <a:srgbClr val="000000"/>
                </a:solidFill>
                <a:latin typeface="Book Antiqua"/>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832068"/>
            <a:ext cx="8229600" cy="17081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Font typeface="Arial"/>
              <a:buNone/>
            </a:pPr>
            <a:r>
              <a:rPr lang="it-IT" sz="1300" dirty="0" smtClean="0">
                <a:latin typeface="Book Antiqua"/>
                <a:cs typeface="Book Antiqua"/>
              </a:rPr>
              <a:t>La proposta prevede uno scivolamento orizzontale con partenza da zona centrale, chiusura del difensore esterno di parte con adeguamento dei difensori centrali più il difensore esterno di controparte verso la palla: visto che si è lontani dai 25 metri finali, poi, scarico e palla scoperta messa sopra la linea difensiva, fuga a tre difensori vista l‘impossibilità del rientro nella linea difensiva del difensore esterno in chiusura essendo corta e veloce la trasmissione della palla tra i due avversari.</a:t>
            </a:r>
          </a:p>
          <a:p>
            <a:pPr marL="0" indent="180000" algn="just">
              <a:spcBef>
                <a:spcPts val="0"/>
              </a:spcBef>
              <a:buFont typeface="Arial"/>
              <a:buNone/>
            </a:pPr>
            <a:r>
              <a:rPr lang="it-IT" sz="1300" dirty="0" smtClean="0">
                <a:latin typeface="Book Antiqua"/>
                <a:cs typeface="Book Antiqua"/>
              </a:rPr>
              <a:t>Anche in questa esercitazione si nota l’inserimento dell’avversario a ridosso della linea difensiva.</a:t>
            </a:r>
            <a:endParaRPr lang="it-IT" sz="1300" dirty="0">
              <a:latin typeface="Book Antiqua"/>
              <a:cs typeface="Book Antiqua"/>
            </a:endParaRP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smtClean="0">
                <a:latin typeface="Book Antiqua"/>
                <a:cs typeface="Book Antiqua"/>
              </a:rPr>
              <a:t>Scivolamento orizzontale </a:t>
            </a:r>
            <a:r>
              <a:rPr lang="it-IT" sz="2400" i="1" u="sng" dirty="0">
                <a:latin typeface="Book Antiqua"/>
                <a:cs typeface="Book Antiqua"/>
              </a:rPr>
              <a:t>1</a:t>
            </a:r>
            <a:r>
              <a:rPr lang="it-IT" sz="2400" i="1" u="sng" dirty="0" smtClean="0">
                <a:latin typeface="Book Antiqua"/>
                <a:cs typeface="Book Antiqua"/>
              </a:rPr>
              <a:t>-3 con scarico </a:t>
            </a:r>
          </a:p>
          <a:p>
            <a:pPr marL="0" indent="0" algn="ctr">
              <a:buNone/>
            </a:pPr>
            <a:r>
              <a:rPr lang="it-IT" sz="2400" i="1" u="sng" dirty="0" smtClean="0">
                <a:latin typeface="Book Antiqua"/>
                <a:cs typeface="Book Antiqua"/>
              </a:rPr>
              <a:t>e palla immessa sopra la linea difensiva</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12</a:t>
            </a:fld>
            <a:endParaRPr lang="it-IT" dirty="0"/>
          </a:p>
        </p:txBody>
      </p:sp>
      <p:pic>
        <p:nvPicPr>
          <p:cNvPr id="11" name="Immagine 10" descr="lat.sx.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03374" y="2164332"/>
            <a:ext cx="6337253" cy="2227024"/>
          </a:xfrm>
          <a:prstGeom prst="rect">
            <a:avLst/>
          </a:prstGeom>
        </p:spPr>
      </p:pic>
    </p:spTree>
    <p:extLst>
      <p:ext uri="{BB962C8B-B14F-4D97-AF65-F5344CB8AC3E}">
        <p14:creationId xmlns:p14="http://schemas.microsoft.com/office/powerpoint/2010/main" val="8359128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Scivolamento orizzontale </a:t>
            </a:r>
            <a:r>
              <a:rPr lang="it-IT" sz="2400" i="1" u="sng" dirty="0" smtClean="0">
                <a:latin typeface="Book Antiqua"/>
                <a:cs typeface="Book Antiqua"/>
              </a:rPr>
              <a:t>1-</a:t>
            </a:r>
            <a:r>
              <a:rPr lang="it-IT" sz="2400" i="1" u="sng" dirty="0">
                <a:latin typeface="Book Antiqua"/>
                <a:cs typeface="Book Antiqua"/>
              </a:rPr>
              <a:t>3</a:t>
            </a:r>
            <a:r>
              <a:rPr lang="it-IT" sz="2400" i="1" u="sng" dirty="0" smtClean="0">
                <a:latin typeface="Book Antiqua"/>
                <a:cs typeface="Book Antiqua"/>
              </a:rPr>
              <a:t> </a:t>
            </a:r>
            <a:r>
              <a:rPr lang="it-IT" sz="2400" i="1" u="sng" dirty="0">
                <a:latin typeface="Book Antiqua"/>
                <a:cs typeface="Book Antiqua"/>
              </a:rPr>
              <a:t>con scarico </a:t>
            </a:r>
          </a:p>
          <a:p>
            <a:pPr marL="0" indent="0" algn="ctr">
              <a:buNone/>
            </a:pPr>
            <a:r>
              <a:rPr lang="it-IT" sz="2400" i="1" u="sng" dirty="0">
                <a:latin typeface="Book Antiqua"/>
                <a:cs typeface="Book Antiqua"/>
              </a:rPr>
              <a:t>e palla immessa sopra la linea difensiva</a:t>
            </a:r>
            <a:endParaRPr lang="it-IT" sz="2800" i="1" u="sng" dirty="0">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13</a:t>
            </a:fld>
            <a:endParaRPr lang="it-IT"/>
          </a:p>
        </p:txBody>
      </p:sp>
      <p:pic>
        <p:nvPicPr>
          <p:cNvPr id="5" name="scivolamento 3-1 scarico cort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8791528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7</a:t>
            </a:r>
            <a:r>
              <a:rPr lang="it-IT" sz="2000" dirty="0" smtClean="0">
                <a:solidFill>
                  <a:srgbClr val="000000"/>
                </a:solidFill>
                <a:latin typeface="Garamond" panose="02020404030301010803" pitchFamily="18" charset="0"/>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398778"/>
            <a:ext cx="8229600" cy="2399461"/>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endParaRPr lang="it-IT" sz="1900" dirty="0" smtClean="0">
              <a:solidFill>
                <a:srgbClr val="FF0000"/>
              </a:solidFill>
              <a:latin typeface="Book Antiqua"/>
              <a:cs typeface="Book Antiqua"/>
            </a:endParaRPr>
          </a:p>
          <a:p>
            <a:pPr marL="0" indent="180000" algn="ctr">
              <a:spcBef>
                <a:spcPts val="0"/>
              </a:spcBef>
              <a:buFont typeface="Arial"/>
              <a:buNone/>
            </a:pPr>
            <a:r>
              <a:rPr lang="it-IT" sz="2400" dirty="0" smtClean="0">
                <a:solidFill>
                  <a:srgbClr val="FF0000"/>
                </a:solidFill>
                <a:latin typeface="Book Antiqua"/>
                <a:cs typeface="Book Antiqua"/>
              </a:rPr>
              <a:t>Descrizione</a:t>
            </a:r>
          </a:p>
          <a:p>
            <a:pPr marL="0" indent="180000">
              <a:lnSpc>
                <a:spcPct val="110000"/>
              </a:lnSpc>
              <a:spcBef>
                <a:spcPts val="0"/>
              </a:spcBef>
              <a:buFont typeface="Arial"/>
              <a:buNone/>
            </a:pPr>
            <a:r>
              <a:rPr lang="it-IT" sz="1700" dirty="0" smtClean="0">
                <a:latin typeface="Book Antiqua"/>
                <a:cs typeface="Book Antiqua"/>
              </a:rPr>
              <a:t>La differenza sostanziale tra l’esercitazione precedente e questa consiste nei tempi di fuga della linea difensiva dopo la trasmissione della palla tra i due avversari</a:t>
            </a:r>
            <a:r>
              <a:rPr lang="it-IT" sz="1700" dirty="0">
                <a:latin typeface="Book Antiqua"/>
                <a:cs typeface="Book Antiqua"/>
              </a:rPr>
              <a:t>:</a:t>
            </a:r>
            <a:r>
              <a:rPr lang="it-IT" sz="1700" dirty="0" smtClean="0">
                <a:latin typeface="Book Antiqua"/>
                <a:cs typeface="Book Antiqua"/>
              </a:rPr>
              <a:t> si nota chiaramente che, sullo scarico, l’avversario non calcia di prima ma immette la palla sopra la linea difensiva in due tempi.</a:t>
            </a:r>
          </a:p>
          <a:p>
            <a:pPr marL="0" indent="180000">
              <a:lnSpc>
                <a:spcPct val="110000"/>
              </a:lnSpc>
              <a:spcBef>
                <a:spcPts val="0"/>
              </a:spcBef>
              <a:buFont typeface="Arial"/>
              <a:buNone/>
            </a:pPr>
            <a:r>
              <a:rPr lang="it-IT" sz="1700" dirty="0" smtClean="0">
                <a:latin typeface="Book Antiqua"/>
                <a:cs typeface="Book Antiqua"/>
              </a:rPr>
              <a:t>In questo atteggiamento sono tre le possibili letture dei difensori in fuga: </a:t>
            </a:r>
          </a:p>
          <a:p>
            <a:pPr marL="0" indent="180000">
              <a:lnSpc>
                <a:spcPct val="110000"/>
              </a:lnSpc>
              <a:spcBef>
                <a:spcPts val="0"/>
              </a:spcBef>
              <a:buFont typeface="Arial"/>
              <a:buNone/>
            </a:pPr>
            <a:endParaRPr lang="it-IT" sz="1200" dirty="0" smtClean="0">
              <a:latin typeface="Book Antiqua"/>
              <a:cs typeface="Book Antiqua"/>
            </a:endParaRPr>
          </a:p>
          <a:p>
            <a:pPr>
              <a:lnSpc>
                <a:spcPct val="110000"/>
              </a:lnSpc>
              <a:spcBef>
                <a:spcPts val="0"/>
              </a:spcBef>
              <a:buFont typeface="+mj-lt"/>
              <a:buAutoNum type="arabicPeriod"/>
            </a:pPr>
            <a:r>
              <a:rPr lang="it-IT" sz="1200" dirty="0" smtClean="0">
                <a:latin typeface="Book Antiqua"/>
                <a:cs typeface="Book Antiqua"/>
              </a:rPr>
              <a:t>Fuga veloce durante la trasmissione della palla tra i due avversari, essendo uno scarico corto</a:t>
            </a:r>
            <a:endParaRPr lang="it-IT" sz="1200" dirty="0">
              <a:latin typeface="Book Antiqua"/>
              <a:cs typeface="Book Antiqua"/>
            </a:endParaRPr>
          </a:p>
          <a:p>
            <a:pPr>
              <a:lnSpc>
                <a:spcPct val="110000"/>
              </a:lnSpc>
              <a:spcBef>
                <a:spcPts val="0"/>
              </a:spcBef>
              <a:buFont typeface="+mj-lt"/>
              <a:buAutoNum type="arabicPeriod"/>
            </a:pPr>
            <a:r>
              <a:rPr lang="it-IT" sz="1200" dirty="0" smtClean="0">
                <a:latin typeface="Book Antiqua"/>
                <a:cs typeface="Book Antiqua"/>
              </a:rPr>
              <a:t>Rallentamento della discesa sullo stop dell’avversario</a:t>
            </a:r>
          </a:p>
          <a:p>
            <a:pPr>
              <a:lnSpc>
                <a:spcPct val="110000"/>
              </a:lnSpc>
              <a:spcBef>
                <a:spcPts val="0"/>
              </a:spcBef>
              <a:buFont typeface="+mj-lt"/>
              <a:buAutoNum type="arabicPeriod"/>
            </a:pPr>
            <a:r>
              <a:rPr lang="it-IT" sz="1200" dirty="0" smtClean="0">
                <a:latin typeface="Book Antiqua"/>
                <a:cs typeface="Book Antiqua"/>
              </a:rPr>
              <a:t>Ripresa della discesa veloce al momento dell’ultimo appoggio dell’avversario prima di calciare</a:t>
            </a:r>
          </a:p>
          <a:p>
            <a:pPr marL="0" indent="0">
              <a:lnSpc>
                <a:spcPct val="110000"/>
              </a:lnSpc>
              <a:spcBef>
                <a:spcPts val="0"/>
              </a:spcBef>
              <a:buNone/>
            </a:pPr>
            <a:endParaRPr lang="it-IT" sz="1000" dirty="0" smtClean="0">
              <a:latin typeface="Book Antiqua"/>
              <a:cs typeface="Book Antiqua"/>
            </a:endParaRPr>
          </a:p>
          <a:p>
            <a:pPr marL="0" indent="180000">
              <a:lnSpc>
                <a:spcPct val="110000"/>
              </a:lnSpc>
              <a:spcBef>
                <a:spcPts val="0"/>
              </a:spcBef>
              <a:buFont typeface="Arial"/>
              <a:buNone/>
            </a:pPr>
            <a:r>
              <a:rPr lang="it-IT" sz="1700" dirty="0" smtClean="0">
                <a:latin typeface="Book Antiqua"/>
                <a:cs typeface="Book Antiqua"/>
              </a:rPr>
              <a:t>I due tempi che utilizza l’avversario nel calciare la palla sopra la linea difensiva, al contrario dell’esercitazione precedente, consentono al difensore in chiusura di rientrare nella linea difensiva in fuga e tornare a  formare una linea a quattro. </a:t>
            </a:r>
            <a:endParaRPr lang="it-IT" sz="1700" dirty="0">
              <a:latin typeface="Book Antiqua"/>
              <a:cs typeface="Book Antiqua"/>
            </a:endParaRPr>
          </a:p>
          <a:p>
            <a:pPr marL="0" indent="0" algn="just">
              <a:buNone/>
            </a:pPr>
            <a:endParaRPr lang="it-IT" sz="1400" dirty="0">
              <a:latin typeface="Book Antiqua"/>
              <a:cs typeface="Book Antiqua"/>
            </a:endParaRP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Scivolamento orizzontale </a:t>
            </a:r>
            <a:r>
              <a:rPr lang="it-IT" sz="2400" i="1" u="sng" dirty="0" smtClean="0">
                <a:latin typeface="Book Antiqua"/>
                <a:cs typeface="Book Antiqua"/>
              </a:rPr>
              <a:t>1-</a:t>
            </a:r>
            <a:r>
              <a:rPr lang="it-IT" sz="2400" i="1" u="sng" dirty="0">
                <a:latin typeface="Book Antiqua"/>
                <a:cs typeface="Book Antiqua"/>
              </a:rPr>
              <a:t>3</a:t>
            </a:r>
            <a:r>
              <a:rPr lang="it-IT" sz="2400" i="1" u="sng" dirty="0" smtClean="0">
                <a:latin typeface="Book Antiqua"/>
                <a:cs typeface="Book Antiqua"/>
              </a:rPr>
              <a:t> </a:t>
            </a:r>
            <a:r>
              <a:rPr lang="it-IT" sz="2400" i="1" u="sng" dirty="0">
                <a:latin typeface="Book Antiqua"/>
                <a:cs typeface="Book Antiqua"/>
              </a:rPr>
              <a:t>con scarico </a:t>
            </a:r>
            <a:r>
              <a:rPr lang="it-IT" sz="2400" i="1" u="sng" dirty="0" smtClean="0">
                <a:latin typeface="Book Antiqua"/>
                <a:cs typeface="Book Antiqua"/>
              </a:rPr>
              <a:t>e </a:t>
            </a:r>
            <a:r>
              <a:rPr lang="it-IT" sz="2400" i="1" u="sng" dirty="0">
                <a:latin typeface="Book Antiqua"/>
                <a:cs typeface="Book Antiqua"/>
              </a:rPr>
              <a:t>palla immessa sopra la linea </a:t>
            </a:r>
            <a:r>
              <a:rPr lang="it-IT" sz="2400" i="1" u="sng" dirty="0" smtClean="0">
                <a:latin typeface="Book Antiqua"/>
                <a:cs typeface="Book Antiqua"/>
              </a:rPr>
              <a:t>difensiva a due tempi</a:t>
            </a:r>
            <a:endParaRPr lang="it-IT" sz="2800" i="1" u="sng" dirty="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14</a:t>
            </a:fld>
            <a:endParaRPr lang="it-IT"/>
          </a:p>
        </p:txBody>
      </p:sp>
      <p:pic>
        <p:nvPicPr>
          <p:cNvPr id="6" name="Immagine 5" descr="lat.dx.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93100" y="2001633"/>
            <a:ext cx="5557800" cy="2480625"/>
          </a:xfrm>
          <a:prstGeom prst="rect">
            <a:avLst/>
          </a:prstGeom>
        </p:spPr>
      </p:pic>
    </p:spTree>
    <p:extLst>
      <p:ext uri="{BB962C8B-B14F-4D97-AF65-F5344CB8AC3E}">
        <p14:creationId xmlns:p14="http://schemas.microsoft.com/office/powerpoint/2010/main" val="39627226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47F7C672-CE85-B645-9065-0D02B2288966}" type="slidenum">
              <a:rPr lang="it-IT" smtClean="0"/>
              <a:t>15</a:t>
            </a:fld>
            <a:endParaRPr lang="it-IT"/>
          </a:p>
        </p:txBody>
      </p:sp>
      <p:sp>
        <p:nvSpPr>
          <p:cNvPr id="8"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Scivolamento orizzontale </a:t>
            </a:r>
            <a:r>
              <a:rPr lang="it-IT" sz="2400" i="1" u="sng" dirty="0" smtClean="0">
                <a:latin typeface="Book Antiqua"/>
                <a:cs typeface="Book Antiqua"/>
              </a:rPr>
              <a:t>1-</a:t>
            </a:r>
            <a:r>
              <a:rPr lang="it-IT" sz="2400" i="1" u="sng" dirty="0">
                <a:latin typeface="Book Antiqua"/>
                <a:cs typeface="Book Antiqua"/>
              </a:rPr>
              <a:t>3</a:t>
            </a:r>
            <a:r>
              <a:rPr lang="it-IT" sz="2400" i="1" u="sng" dirty="0" smtClean="0">
                <a:latin typeface="Book Antiqua"/>
                <a:cs typeface="Book Antiqua"/>
              </a:rPr>
              <a:t> </a:t>
            </a:r>
            <a:r>
              <a:rPr lang="it-IT" sz="2400" i="1" u="sng" dirty="0">
                <a:latin typeface="Book Antiqua"/>
                <a:cs typeface="Book Antiqua"/>
              </a:rPr>
              <a:t>con scarico </a:t>
            </a:r>
            <a:r>
              <a:rPr lang="it-IT" sz="2400" i="1" u="sng" dirty="0" smtClean="0">
                <a:latin typeface="Book Antiqua"/>
                <a:cs typeface="Book Antiqua"/>
              </a:rPr>
              <a:t>e </a:t>
            </a:r>
            <a:r>
              <a:rPr lang="it-IT" sz="2400" i="1" u="sng" dirty="0">
                <a:latin typeface="Book Antiqua"/>
                <a:cs typeface="Book Antiqua"/>
              </a:rPr>
              <a:t>palla immessa sopra la linea </a:t>
            </a:r>
            <a:r>
              <a:rPr lang="it-IT" sz="2400" i="1" u="sng" dirty="0" smtClean="0">
                <a:latin typeface="Book Antiqua"/>
                <a:cs typeface="Book Antiqua"/>
              </a:rPr>
              <a:t>difensiva a due tempi</a:t>
            </a:r>
            <a:endParaRPr lang="it-IT" sz="2800" i="1" u="sng" dirty="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pic>
        <p:nvPicPr>
          <p:cNvPr id="7" name="3-1 scarico corto,due tempi.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9192753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1</a:t>
            </a:r>
            <a:r>
              <a:rPr lang="it-IT" sz="2000" dirty="0" smtClean="0">
                <a:solidFill>
                  <a:srgbClr val="000000"/>
                </a:solidFill>
                <a:latin typeface="Garamond" panose="02020404030301010803" pitchFamily="18" charset="0"/>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516532"/>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533248"/>
            <a:ext cx="8229600" cy="25040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endParaRPr lang="it-IT" sz="2000" dirty="0">
              <a:latin typeface="Book Antiqua"/>
              <a:cs typeface="Book Antiqua"/>
            </a:endParaRPr>
          </a:p>
          <a:p>
            <a:pPr marL="0" indent="180000" algn="just">
              <a:spcBef>
                <a:spcPts val="0"/>
              </a:spcBef>
              <a:buNone/>
            </a:pPr>
            <a:r>
              <a:rPr lang="it-IT" sz="1300" dirty="0" smtClean="0">
                <a:latin typeface="Book Antiqua"/>
                <a:cs typeface="Book Antiqua"/>
              </a:rPr>
              <a:t>Per “scivolamenti in orizzontale” s’intende tutto quello che riguarda gli spostamenti della linea difensiva in orizzontale in base alla posizione della palla.</a:t>
            </a:r>
          </a:p>
          <a:p>
            <a:pPr marL="0" indent="180000" algn="just">
              <a:spcBef>
                <a:spcPts val="0"/>
              </a:spcBef>
              <a:buNone/>
            </a:pPr>
            <a:r>
              <a:rPr lang="it-IT" sz="1300" dirty="0" smtClean="0">
                <a:latin typeface="Book Antiqua"/>
                <a:cs typeface="Book Antiqua"/>
              </a:rPr>
              <a:t>Il video qui selezionato illustra un’esercitazione molto semplice in cui gli spostamenti sono molto lenti, con cinque avversari che fanno transitare la palla tra di loro. Questa esercitazione risale ai primi giorni di ritiro e si tratta dell’esercitazione d’ingresso al lavoro in orizzontale come primo approccio dei movimenti da svolgere nella transizione della palla in questo senso.</a:t>
            </a:r>
          </a:p>
          <a:p>
            <a:pPr marL="0" indent="180000" algn="just">
              <a:spcBef>
                <a:spcPts val="0"/>
              </a:spcBef>
              <a:buNone/>
            </a:pPr>
            <a:r>
              <a:rPr lang="it-IT" sz="1300" dirty="0" smtClean="0">
                <a:latin typeface="Book Antiqua"/>
                <a:cs typeface="Book Antiqua"/>
              </a:rPr>
              <a:t>Anche in questo caso, in base alle capacità di apprendimento dei calciatori, vengono inseriti condizionamenti e aumentate le velocità dell’esercitazione. </a:t>
            </a: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80487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smtClean="0">
                <a:latin typeface="Book Antiqua"/>
                <a:cs typeface="Book Antiqua"/>
              </a:rPr>
              <a:t>Scivolamento orizzontale con giro-palla a 5 avversari </a:t>
            </a:r>
            <a:endParaRPr lang="it-IT" sz="2800" i="1" u="sng" dirty="0">
              <a:solidFill>
                <a:srgbClr val="000000"/>
              </a:solidFill>
              <a:latin typeface="Book Antiqua"/>
              <a:cs typeface="Book Antiqua"/>
            </a:endParaRPr>
          </a:p>
        </p:txBody>
      </p:sp>
      <p:sp>
        <p:nvSpPr>
          <p:cNvPr id="2" name="Segnaposto numero diapositiva 1"/>
          <p:cNvSpPr>
            <a:spLocks noGrp="1"/>
          </p:cNvSpPr>
          <p:nvPr>
            <p:ph type="sldNum" sz="quarter" idx="12"/>
          </p:nvPr>
        </p:nvSpPr>
        <p:spPr/>
        <p:txBody>
          <a:bodyPr/>
          <a:lstStyle/>
          <a:p>
            <a:fld id="{47F7C672-CE85-B645-9065-0D02B2288966}" type="slidenum">
              <a:rPr lang="it-IT" smtClean="0"/>
              <a:t>2</a:t>
            </a:fld>
            <a:endParaRPr lang="it-IT" dirty="0"/>
          </a:p>
        </p:txBody>
      </p:sp>
      <p:pic>
        <p:nvPicPr>
          <p:cNvPr id="8" name="Immagine 7" descr="fino a 25 mt1.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28424" y="1905951"/>
            <a:ext cx="6287152" cy="2697816"/>
          </a:xfrm>
          <a:prstGeom prst="rect">
            <a:avLst/>
          </a:prstGeom>
        </p:spPr>
      </p:pic>
    </p:spTree>
    <p:extLst>
      <p:ext uri="{BB962C8B-B14F-4D97-AF65-F5344CB8AC3E}">
        <p14:creationId xmlns:p14="http://schemas.microsoft.com/office/powerpoint/2010/main" val="12228894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Scivolamento orizzontale con giro-palla a 5 </a:t>
            </a:r>
            <a:r>
              <a:rPr lang="it-IT" sz="2400" i="1" u="sng" dirty="0" smtClean="0">
                <a:latin typeface="Book Antiqua"/>
                <a:cs typeface="Book Antiqua"/>
              </a:rPr>
              <a:t>avversari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3</a:t>
            </a:fld>
            <a:endParaRPr lang="it-IT"/>
          </a:p>
        </p:txBody>
      </p:sp>
      <p:pic>
        <p:nvPicPr>
          <p:cNvPr id="5" name="scivolamento 1-2-3-4-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6773422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2</a:t>
            </a:r>
            <a:r>
              <a:rPr lang="it-IT" sz="2000" dirty="0">
                <a:solidFill>
                  <a:srgbClr val="000000"/>
                </a:solidFill>
                <a:latin typeface="Book Antiqua"/>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322299"/>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832068"/>
            <a:ext cx="8229600" cy="20259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Font typeface="Arial"/>
              <a:buNone/>
            </a:pPr>
            <a:r>
              <a:rPr lang="it-IT" sz="1300" dirty="0" smtClean="0">
                <a:latin typeface="Book Antiqua"/>
                <a:cs typeface="Book Antiqua"/>
              </a:rPr>
              <a:t>La proposta successiva alla precedente prevede l’aumento della velocità di scivolamento dei difensori: saltando un passaggio, infatti, si costringe la linea difensiva a uno spostamento in orizzontale più rapido verso la zona centrale di campo, con conseguente allineamento del difensore esterno precedentemente in chiusura per vie esterne.</a:t>
            </a:r>
          </a:p>
          <a:p>
            <a:pPr marL="0" indent="180000" algn="just">
              <a:spcBef>
                <a:spcPts val="0"/>
              </a:spcBef>
              <a:buFont typeface="Arial"/>
              <a:buNone/>
            </a:pPr>
            <a:r>
              <a:rPr lang="it-IT" sz="1300" dirty="0" smtClean="0">
                <a:latin typeface="Book Antiqua"/>
                <a:cs typeface="Book Antiqua"/>
              </a:rPr>
              <a:t>Anche in questo caso oltre ad aumentare la velocità di scivolamento, che rimane l’unico obiettivo, non ci sono altri condizionamenti inseriti all’interno dell’esercitazione poiché si tratta di una proposta iniziale svolta nei primi giorni di ritiro precampionato.</a:t>
            </a:r>
          </a:p>
          <a:p>
            <a:pPr marL="0" indent="0" algn="just">
              <a:spcBef>
                <a:spcPts val="0"/>
              </a:spcBef>
              <a:buFont typeface="Arial"/>
              <a:buNone/>
            </a:pPr>
            <a:r>
              <a:rPr lang="it-IT" sz="1400" dirty="0" smtClean="0">
                <a:latin typeface="Book Antiqua"/>
                <a:cs typeface="Book Antiqua"/>
              </a:rPr>
              <a:t> </a:t>
            </a:r>
            <a:endParaRPr lang="it-IT" sz="1400" dirty="0">
              <a:latin typeface="Book Antiqua"/>
              <a:cs typeface="Book Antiqua"/>
            </a:endParaRPr>
          </a:p>
          <a:p>
            <a:pPr marL="0" indent="0" algn="just">
              <a:buNone/>
            </a:pPr>
            <a:endParaRPr lang="it-IT" sz="1400" dirty="0">
              <a:latin typeface="Book Antiqua"/>
              <a:cs typeface="Book Antiqua"/>
            </a:endParaRP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63554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smtClean="0">
                <a:latin typeface="Book Antiqua"/>
                <a:cs typeface="Book Antiqua"/>
              </a:rPr>
              <a:t>Scivolamento orizzontale 1-3-5</a:t>
            </a: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4</a:t>
            </a:fld>
            <a:endParaRPr lang="it-IT"/>
          </a:p>
        </p:txBody>
      </p:sp>
      <p:pic>
        <p:nvPicPr>
          <p:cNvPr id="11" name="Immagine 10" descr="fino a 25 mt1.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5571" y="1905951"/>
            <a:ext cx="6512859" cy="2697816"/>
          </a:xfrm>
          <a:prstGeom prst="rect">
            <a:avLst/>
          </a:prstGeom>
        </p:spPr>
      </p:pic>
    </p:spTree>
    <p:extLst>
      <p:ext uri="{BB962C8B-B14F-4D97-AF65-F5344CB8AC3E}">
        <p14:creationId xmlns:p14="http://schemas.microsoft.com/office/powerpoint/2010/main" val="37304433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Scivolamento orizzontale 1</a:t>
            </a:r>
            <a:r>
              <a:rPr lang="it-IT" sz="2400" i="1" u="sng" dirty="0" smtClean="0">
                <a:latin typeface="Book Antiqua"/>
                <a:cs typeface="Book Antiqua"/>
              </a:rPr>
              <a:t>-3-5</a:t>
            </a: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5</a:t>
            </a:fld>
            <a:endParaRPr lang="it-IT"/>
          </a:p>
        </p:txBody>
      </p:sp>
      <p:pic>
        <p:nvPicPr>
          <p:cNvPr id="3" name="scivolamento 1-3-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5830135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3</a:t>
            </a:r>
            <a:r>
              <a:rPr lang="it-IT" sz="2000" dirty="0">
                <a:solidFill>
                  <a:srgbClr val="000000"/>
                </a:solidFill>
                <a:latin typeface="Book Antiqua"/>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382063"/>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548189"/>
            <a:ext cx="8229600" cy="22351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Font typeface="Arial"/>
              <a:buNone/>
            </a:pPr>
            <a:r>
              <a:rPr lang="it-IT" sz="1300" dirty="0" smtClean="0">
                <a:solidFill>
                  <a:srgbClr val="000000"/>
                </a:solidFill>
                <a:latin typeface="Book Antiqua"/>
                <a:cs typeface="Book Antiqua"/>
              </a:rPr>
              <a:t>In questa proposta, viene inserito inizialmente un passaggio corto con rispettivo adeguamento dei difensori, poi immediatamente si va a un cambio campo non profondo in modo da scivolare ancora più velocemente verso la palla.</a:t>
            </a:r>
          </a:p>
          <a:p>
            <a:pPr marL="0" indent="180000" algn="just">
              <a:spcBef>
                <a:spcPts val="0"/>
              </a:spcBef>
              <a:buFont typeface="Arial"/>
              <a:buNone/>
            </a:pPr>
            <a:r>
              <a:rPr lang="it-IT" sz="1300" dirty="0" smtClean="0">
                <a:solidFill>
                  <a:srgbClr val="000000"/>
                </a:solidFill>
                <a:latin typeface="Book Antiqua"/>
                <a:cs typeface="Book Antiqua"/>
              </a:rPr>
              <a:t>Il motivo di non andare al cambio campo profondo, e cioè nei 25 metri finali, è perché tre dei quattro difensori - e cioè i due centrali più il difensore esterno di controparte – sarebbero costretti a cambiare atteggiamento, andando a copertura della porta anziché orientarsi verso la palla come richiesto.  </a:t>
            </a:r>
          </a:p>
          <a:p>
            <a:pPr marL="0" indent="180000" algn="just">
              <a:spcBef>
                <a:spcPts val="0"/>
              </a:spcBef>
              <a:buFont typeface="Arial"/>
              <a:buNone/>
            </a:pPr>
            <a:r>
              <a:rPr lang="it-IT" sz="1300" dirty="0" smtClean="0">
                <a:solidFill>
                  <a:srgbClr val="000000"/>
                </a:solidFill>
                <a:latin typeface="Book Antiqua"/>
                <a:cs typeface="Book Antiqua"/>
              </a:rPr>
              <a:t>L’obiettivo di questa esercitazione è aumentare ancora di più la velocità di scivolamento verso la palla senza altri condizionamenti. </a:t>
            </a: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80487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smtClean="0">
                <a:latin typeface="Book Antiqua"/>
                <a:cs typeface="Book Antiqua"/>
              </a:rPr>
              <a:t>Scivolamento orizzontale 1-2-5 </a:t>
            </a:r>
            <a:endParaRPr lang="it-IT" sz="2800" i="1" u="sng" dirty="0" smtClean="0">
              <a:latin typeface="Book Antiqua"/>
              <a:cs typeface="Book Antiqua"/>
            </a:endParaRPr>
          </a:p>
        </p:txBody>
      </p:sp>
      <p:sp>
        <p:nvSpPr>
          <p:cNvPr id="2" name="Segnaposto numero diapositiva 1"/>
          <p:cNvSpPr>
            <a:spLocks noGrp="1"/>
          </p:cNvSpPr>
          <p:nvPr>
            <p:ph type="sldNum" sz="quarter" idx="12"/>
          </p:nvPr>
        </p:nvSpPr>
        <p:spPr/>
        <p:txBody>
          <a:bodyPr/>
          <a:lstStyle/>
          <a:p>
            <a:fld id="{47F7C672-CE85-B645-9065-0D02B2288966}" type="slidenum">
              <a:rPr lang="it-IT" smtClean="0"/>
              <a:t>6</a:t>
            </a:fld>
            <a:endParaRPr lang="it-IT"/>
          </a:p>
        </p:txBody>
      </p:sp>
      <p:pic>
        <p:nvPicPr>
          <p:cNvPr id="11" name="Immagine 10" descr="fino a 25 mt1.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2351" y="1831246"/>
            <a:ext cx="7099299" cy="2697816"/>
          </a:xfrm>
          <a:prstGeom prst="rect">
            <a:avLst/>
          </a:prstGeom>
        </p:spPr>
      </p:pic>
    </p:spTree>
    <p:extLst>
      <p:ext uri="{BB962C8B-B14F-4D97-AF65-F5344CB8AC3E}">
        <p14:creationId xmlns:p14="http://schemas.microsoft.com/office/powerpoint/2010/main" val="29939529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6064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Scivolamento orizzontale 1-2-5 </a:t>
            </a:r>
            <a:endParaRPr lang="it-IT" sz="2800" i="1" u="sng" dirty="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7</a:t>
            </a:fld>
            <a:endParaRPr lang="it-IT"/>
          </a:p>
        </p:txBody>
      </p:sp>
      <p:pic>
        <p:nvPicPr>
          <p:cNvPr id="5" name="scivolamento 1-2-5 no are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8174050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14843"/>
            <a:ext cx="2139244" cy="496357"/>
          </a:xfrm>
        </p:spPr>
        <p:txBody>
          <a:bodyPr>
            <a:noAutofit/>
          </a:bodyPr>
          <a:lstStyle/>
          <a:p>
            <a:pPr marL="0" indent="0" algn="ctr">
              <a:buNone/>
            </a:pPr>
            <a:r>
              <a:rPr lang="it-IT" sz="2000" dirty="0" smtClean="0">
                <a:solidFill>
                  <a:srgbClr val="000000"/>
                </a:solidFill>
                <a:latin typeface="Book Antiqua"/>
                <a:cs typeface="Book Antiqua"/>
              </a:rPr>
              <a:t>4</a:t>
            </a:r>
            <a:r>
              <a:rPr lang="it-IT" sz="2000" dirty="0">
                <a:solidFill>
                  <a:srgbClr val="000000"/>
                </a:solidFill>
                <a:latin typeface="Book Antiqua"/>
                <a:cs typeface="Book Antiqua"/>
              </a:rPr>
              <a:t>ª</a:t>
            </a:r>
            <a:r>
              <a:rPr lang="it-IT" sz="2000" dirty="0" smtClean="0">
                <a:solidFill>
                  <a:srgbClr val="000000"/>
                </a:solidFill>
                <a:latin typeface="Book Antiqua"/>
                <a:cs typeface="Book Antiqua"/>
              </a:rPr>
              <a:t> Esercitazione </a:t>
            </a:r>
          </a:p>
          <a:p>
            <a:pPr marL="0" indent="0">
              <a:buNone/>
            </a:pPr>
            <a:endParaRPr lang="it-IT" sz="3600" dirty="0"/>
          </a:p>
        </p:txBody>
      </p:sp>
      <p:sp>
        <p:nvSpPr>
          <p:cNvPr id="4" name="CasellaDiTesto 3"/>
          <p:cNvSpPr txBox="1"/>
          <p:nvPr/>
        </p:nvSpPr>
        <p:spPr>
          <a:xfrm>
            <a:off x="2404534" y="3276600"/>
            <a:ext cx="184666" cy="369332"/>
          </a:xfrm>
          <a:prstGeom prst="rect">
            <a:avLst/>
          </a:prstGeom>
          <a:noFill/>
        </p:spPr>
        <p:txBody>
          <a:bodyPr wrap="none" rtlCol="0">
            <a:spAutoFit/>
          </a:bodyPr>
          <a:lstStyle/>
          <a:p>
            <a:endParaRPr lang="it-IT" dirty="0"/>
          </a:p>
        </p:txBody>
      </p:sp>
      <p:sp>
        <p:nvSpPr>
          <p:cNvPr id="5" name="Segnaposto contenuto 2"/>
          <p:cNvSpPr txBox="1">
            <a:spLocks/>
          </p:cNvSpPr>
          <p:nvPr/>
        </p:nvSpPr>
        <p:spPr>
          <a:xfrm>
            <a:off x="2589200" y="1651001"/>
            <a:ext cx="3982156" cy="447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600" i="1" dirty="0" smtClean="0">
                <a:latin typeface="Book Antiqua"/>
                <a:cs typeface="Book Antiqua"/>
              </a:rPr>
              <a:t>Zona di campo dove si sviluppa l’esercitazione</a:t>
            </a:r>
          </a:p>
          <a:p>
            <a:pPr marL="0" indent="0">
              <a:buFont typeface="Arial"/>
              <a:buNone/>
            </a:pPr>
            <a:endParaRPr lang="it-IT" dirty="0" smtClean="0"/>
          </a:p>
          <a:p>
            <a:pPr marL="0" indent="0">
              <a:buFont typeface="Arial"/>
              <a:buNone/>
            </a:pPr>
            <a:endParaRPr lang="it-IT" dirty="0" smtClean="0"/>
          </a:p>
          <a:p>
            <a:pPr marL="0" indent="0">
              <a:buFont typeface="Arial"/>
              <a:buNone/>
            </a:pPr>
            <a:endParaRPr lang="it-IT" dirty="0"/>
          </a:p>
        </p:txBody>
      </p:sp>
      <p:sp>
        <p:nvSpPr>
          <p:cNvPr id="7" name="Segnaposto contenuto 2"/>
          <p:cNvSpPr txBox="1">
            <a:spLocks/>
          </p:cNvSpPr>
          <p:nvPr/>
        </p:nvSpPr>
        <p:spPr>
          <a:xfrm>
            <a:off x="473852" y="4832068"/>
            <a:ext cx="8229600" cy="17081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80000" algn="ctr">
              <a:spcBef>
                <a:spcPts val="0"/>
              </a:spcBef>
              <a:buFont typeface="Arial"/>
              <a:buNone/>
            </a:pPr>
            <a:r>
              <a:rPr lang="it-IT" sz="2000" dirty="0" smtClean="0">
                <a:solidFill>
                  <a:srgbClr val="FF0000"/>
                </a:solidFill>
                <a:latin typeface="Book Antiqua"/>
                <a:cs typeface="Book Antiqua"/>
              </a:rPr>
              <a:t>Descrizione</a:t>
            </a:r>
          </a:p>
          <a:p>
            <a:pPr marL="0" indent="180000" algn="just">
              <a:spcBef>
                <a:spcPts val="0"/>
              </a:spcBef>
              <a:buNone/>
            </a:pPr>
            <a:r>
              <a:rPr lang="it-IT" sz="1300" dirty="0" smtClean="0">
                <a:latin typeface="Book Antiqua"/>
                <a:cs typeface="Book Antiqua"/>
              </a:rPr>
              <a:t>La proposta prevede la stessa velocità di scivolamento della proposta precedente, con la variante fondamentale che il cambio campo avviene nei 25 metri finali, per cui le reazioni della linea difensiva cambiano in modo drastico, con i due difensori centrali più il difensore esterno di controparte che vanno subito alla difesa della porta evitando lo scivolamento verso la palla</a:t>
            </a:r>
            <a:r>
              <a:rPr lang="it-IT" sz="1300" dirty="0">
                <a:latin typeface="Book Antiqua"/>
                <a:cs typeface="Book Antiqua"/>
              </a:rPr>
              <a:t>,</a:t>
            </a:r>
            <a:r>
              <a:rPr lang="it-IT" sz="1300" dirty="0" smtClean="0">
                <a:latin typeface="Book Antiqua"/>
                <a:cs typeface="Book Antiqua"/>
              </a:rPr>
              <a:t> mentre il difensore esterno di parte assume la stessa reazione che viene illustrata nella proposta precedente.  </a:t>
            </a:r>
            <a:endParaRPr lang="it-IT" sz="1300" dirty="0">
              <a:latin typeface="Book Antiqua"/>
              <a:cs typeface="Book Antiqua"/>
            </a:endParaRPr>
          </a:p>
          <a:p>
            <a:pPr marL="0" indent="0" algn="ctr">
              <a:buNone/>
            </a:pPr>
            <a:endParaRPr lang="it-IT" sz="1400" dirty="0" smtClean="0">
              <a:latin typeface="Book Antiqua"/>
              <a:cs typeface="Book Antiqua"/>
            </a:endParaRPr>
          </a:p>
          <a:p>
            <a:pPr marL="0" indent="0" algn="ctr">
              <a:buNone/>
            </a:pPr>
            <a:endParaRPr lang="it-IT" sz="1400" dirty="0" smtClean="0">
              <a:latin typeface="Book Antiqua"/>
              <a:cs typeface="Book Antiqua"/>
            </a:endParaRPr>
          </a:p>
          <a:p>
            <a:pPr marL="0" indent="0">
              <a:buFont typeface="Arial"/>
              <a:buNone/>
            </a:pPr>
            <a:endParaRPr lang="it-IT" dirty="0" smtClean="0">
              <a:solidFill>
                <a:srgbClr val="FF0000"/>
              </a:solidFill>
            </a:endParaRPr>
          </a:p>
          <a:p>
            <a:pPr marL="0" indent="0">
              <a:buFont typeface="Arial"/>
              <a:buNone/>
            </a:pPr>
            <a:endParaRPr lang="it-IT" dirty="0" smtClean="0">
              <a:solidFill>
                <a:srgbClr val="FF0000"/>
              </a:solidFill>
            </a:endParaRPr>
          </a:p>
        </p:txBody>
      </p:sp>
      <p:sp>
        <p:nvSpPr>
          <p:cNvPr id="10" name="Segnaposto contenuto 2"/>
          <p:cNvSpPr txBox="1">
            <a:spLocks/>
          </p:cNvSpPr>
          <p:nvPr/>
        </p:nvSpPr>
        <p:spPr>
          <a:xfrm>
            <a:off x="682907" y="804870"/>
            <a:ext cx="7778186" cy="6593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smtClean="0">
                <a:latin typeface="Book Antiqua"/>
                <a:cs typeface="Book Antiqua"/>
              </a:rPr>
              <a:t>Scivolamento orizzontale 1-2-5 profondo </a:t>
            </a:r>
            <a:endParaRPr lang="it-IT" sz="2800" i="1" u="sng" dirty="0" smtClean="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2" name="Segnaposto numero diapositiva 1"/>
          <p:cNvSpPr>
            <a:spLocks noGrp="1"/>
          </p:cNvSpPr>
          <p:nvPr>
            <p:ph type="sldNum" sz="quarter" idx="12"/>
          </p:nvPr>
        </p:nvSpPr>
        <p:spPr/>
        <p:txBody>
          <a:bodyPr/>
          <a:lstStyle/>
          <a:p>
            <a:fld id="{47F7C672-CE85-B645-9065-0D02B2288966}" type="slidenum">
              <a:rPr lang="it-IT" smtClean="0"/>
              <a:t>8</a:t>
            </a:fld>
            <a:endParaRPr lang="it-IT"/>
          </a:p>
        </p:txBody>
      </p:sp>
      <p:pic>
        <p:nvPicPr>
          <p:cNvPr id="6" name="Immagine 5" descr="Untitled.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7104" y="2062304"/>
            <a:ext cx="6949793" cy="2733393"/>
          </a:xfrm>
          <a:prstGeom prst="rect">
            <a:avLst/>
          </a:prstGeom>
        </p:spPr>
      </p:pic>
    </p:spTree>
    <p:extLst>
      <p:ext uri="{BB962C8B-B14F-4D97-AF65-F5344CB8AC3E}">
        <p14:creationId xmlns:p14="http://schemas.microsoft.com/office/powerpoint/2010/main" val="8102314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457200" y="545045"/>
            <a:ext cx="8150861" cy="1055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2400" i="1" u="sng" dirty="0">
                <a:latin typeface="Book Antiqua"/>
                <a:cs typeface="Book Antiqua"/>
              </a:rPr>
              <a:t>Scivolamento orizzontale 1-2-5 profondo </a:t>
            </a:r>
            <a:endParaRPr lang="it-IT" sz="2800" i="1" u="sng" dirty="0">
              <a:latin typeface="Book Antiqua"/>
              <a:cs typeface="Book Antiqua"/>
            </a:endParaRPr>
          </a:p>
          <a:p>
            <a:pPr marL="0" indent="0" algn="ctr">
              <a:buFont typeface="Arial"/>
              <a:buNone/>
            </a:pPr>
            <a:endParaRPr lang="it-IT" sz="2800" i="1" u="sng" dirty="0" smtClean="0">
              <a:solidFill>
                <a:srgbClr val="000000"/>
              </a:solidFill>
              <a:latin typeface="Book Antiqua"/>
              <a:cs typeface="Book Antiqua"/>
            </a:endParaRPr>
          </a:p>
          <a:p>
            <a:pPr marL="0" indent="0">
              <a:buFont typeface="Arial"/>
              <a:buNone/>
            </a:pPr>
            <a:endParaRPr lang="it-IT" sz="3600" dirty="0"/>
          </a:p>
        </p:txBody>
      </p:sp>
      <p:sp>
        <p:nvSpPr>
          <p:cNvPr id="4" name="Segnaposto numero diapositiva 3"/>
          <p:cNvSpPr>
            <a:spLocks noGrp="1"/>
          </p:cNvSpPr>
          <p:nvPr>
            <p:ph type="sldNum" sz="quarter" idx="12"/>
          </p:nvPr>
        </p:nvSpPr>
        <p:spPr/>
        <p:txBody>
          <a:bodyPr/>
          <a:lstStyle/>
          <a:p>
            <a:fld id="{47F7C672-CE85-B645-9065-0D02B2288966}" type="slidenum">
              <a:rPr lang="it-IT" smtClean="0"/>
              <a:t>9</a:t>
            </a:fld>
            <a:endParaRPr lang="it-IT"/>
          </a:p>
        </p:txBody>
      </p:sp>
      <p:pic>
        <p:nvPicPr>
          <p:cNvPr id="3" name="scivolamento 1-2-5 con are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1141877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4926</TotalTime>
  <Words>903</Words>
  <Application>Microsoft Office PowerPoint</Application>
  <PresentationFormat>Presentazione su schermo (4:3)</PresentationFormat>
  <Paragraphs>96</Paragraphs>
  <Slides>15</Slides>
  <Notes>0</Notes>
  <HiddenSlides>0</HiddenSlides>
  <MMClips>7</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15</vt:i4>
      </vt:variant>
    </vt:vector>
  </HeadingPairs>
  <TitlesOfParts>
    <vt:vector size="20" baseType="lpstr">
      <vt:lpstr>Arial</vt:lpstr>
      <vt:lpstr>Book Antiqua</vt:lpstr>
      <vt:lpstr>Calibri</vt:lpstr>
      <vt:lpstr>Garamond</vt:lpstr>
      <vt:lpstr>Tema di Office</vt:lpstr>
      <vt:lpstr>Capitolo 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Napoli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ALLENARE LA LINEA DIFENSIVA A 4 CON ORIENTAMENTO SULLA PALLA</dc:title>
  <dc:creator>Luigi Nocentini</dc:creator>
  <cp:lastModifiedBy>Paolo Serena</cp:lastModifiedBy>
  <cp:revision>280</cp:revision>
  <cp:lastPrinted>2016-09-02T12:43:54Z</cp:lastPrinted>
  <dcterms:created xsi:type="dcterms:W3CDTF">2016-07-14T12:30:55Z</dcterms:created>
  <dcterms:modified xsi:type="dcterms:W3CDTF">2017-02-07T16:29:17Z</dcterms:modified>
</cp:coreProperties>
</file>